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5" r:id="rId2"/>
    <p:sldId id="294" r:id="rId3"/>
    <p:sldId id="296" r:id="rId4"/>
    <p:sldId id="292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286" r:id="rId13"/>
    <p:sldId id="285" r:id="rId14"/>
    <p:sldId id="304" r:id="rId15"/>
    <p:sldId id="282" r:id="rId16"/>
    <p:sldId id="276" r:id="rId17"/>
    <p:sldId id="277" r:id="rId18"/>
    <p:sldId id="295" r:id="rId19"/>
    <p:sldId id="278" r:id="rId20"/>
    <p:sldId id="279" r:id="rId21"/>
    <p:sldId id="293" r:id="rId22"/>
    <p:sldId id="280" r:id="rId23"/>
    <p:sldId id="289" r:id="rId24"/>
    <p:sldId id="290" r:id="rId25"/>
    <p:sldId id="284" r:id="rId26"/>
    <p:sldId id="283" r:id="rId27"/>
    <p:sldId id="287" r:id="rId28"/>
    <p:sldId id="291" r:id="rId29"/>
    <p:sldId id="281" r:id="rId30"/>
    <p:sldId id="288" r:id="rId31"/>
    <p:sldId id="305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7FCB4528-7ECB-4882-AD34-098555E7DA4B}">
          <p14:sldIdLst>
            <p14:sldId id="275"/>
            <p14:sldId id="294"/>
            <p14:sldId id="296"/>
            <p14:sldId id="292"/>
            <p14:sldId id="297"/>
            <p14:sldId id="298"/>
            <p14:sldId id="299"/>
            <p14:sldId id="300"/>
            <p14:sldId id="301"/>
            <p14:sldId id="302"/>
            <p14:sldId id="303"/>
            <p14:sldId id="286"/>
            <p14:sldId id="285"/>
            <p14:sldId id="304"/>
            <p14:sldId id="282"/>
            <p14:sldId id="276"/>
            <p14:sldId id="277"/>
            <p14:sldId id="295"/>
            <p14:sldId id="278"/>
            <p14:sldId id="279"/>
            <p14:sldId id="293"/>
            <p14:sldId id="280"/>
            <p14:sldId id="289"/>
            <p14:sldId id="290"/>
            <p14:sldId id="284"/>
            <p14:sldId id="283"/>
            <p14:sldId id="287"/>
            <p14:sldId id="291"/>
            <p14:sldId id="281"/>
            <p14:sldId id="288"/>
            <p14:sldId id="30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3634046974578585E-2"/>
          <c:y val="0.12406189561704029"/>
          <c:w val="0.94473308807612444"/>
          <c:h val="0.741456173194686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Всероссийский</c:v>
                </c:pt>
              </c:strCache>
            </c:strRef>
          </c:tx>
          <c:spPr>
            <a:solidFill>
              <a:srgbClr val="4F81BD"/>
            </a:solidFill>
            <a:ln w="25377">
              <a:noFill/>
            </a:ln>
          </c:spPr>
          <c:invertIfNegative val="0"/>
          <c:dLbls>
            <c:spPr>
              <a:noFill/>
              <a:ln w="25377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99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2017-2018</c:v>
                </c:pt>
                <c:pt idx="1">
                  <c:v>2018-2019</c:v>
                </c:pt>
                <c:pt idx="2">
                  <c:v>2019-2020</c:v>
                </c:pt>
                <c:pt idx="3">
                  <c:v>2020-2021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3</c:v>
                </c:pt>
                <c:pt idx="2">
                  <c:v>3</c:v>
                </c:pt>
                <c:pt idx="3">
                  <c:v>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Республиканский</c:v>
                </c:pt>
              </c:strCache>
            </c:strRef>
          </c:tx>
          <c:spPr>
            <a:solidFill>
              <a:srgbClr val="C0504D"/>
            </a:solidFill>
            <a:ln w="25377">
              <a:noFill/>
            </a:ln>
          </c:spPr>
          <c:invertIfNegative val="0"/>
          <c:dLbls>
            <c:spPr>
              <a:noFill/>
              <a:ln w="25377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2017-2018</c:v>
                </c:pt>
                <c:pt idx="1">
                  <c:v>2018-2019</c:v>
                </c:pt>
                <c:pt idx="2">
                  <c:v>2019-2020</c:v>
                </c:pt>
                <c:pt idx="3">
                  <c:v>2020-2021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7</c:v>
                </c:pt>
                <c:pt idx="1">
                  <c:v>4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Зональный</c:v>
                </c:pt>
              </c:strCache>
            </c:strRef>
          </c:tx>
          <c:spPr>
            <a:solidFill>
              <a:srgbClr val="9BBB59"/>
            </a:solidFill>
            <a:ln w="25377">
              <a:noFill/>
            </a:ln>
          </c:spPr>
          <c:invertIfNegative val="0"/>
          <c:dLbls>
            <c:spPr>
              <a:noFill/>
              <a:ln w="25377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99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2017-2018</c:v>
                </c:pt>
                <c:pt idx="1">
                  <c:v>2018-2019</c:v>
                </c:pt>
                <c:pt idx="2">
                  <c:v>2019-2020</c:v>
                </c:pt>
                <c:pt idx="3">
                  <c:v>2020-2021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Межрегиональный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2017-2018</c:v>
                </c:pt>
                <c:pt idx="1">
                  <c:v>2018-2019</c:v>
                </c:pt>
                <c:pt idx="2">
                  <c:v>2019-2020</c:v>
                </c:pt>
                <c:pt idx="3">
                  <c:v>2020-2021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Районный2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2017-2018</c:v>
                </c:pt>
                <c:pt idx="1">
                  <c:v>2018-2019</c:v>
                </c:pt>
                <c:pt idx="2">
                  <c:v>2019-2020</c:v>
                </c:pt>
                <c:pt idx="3">
                  <c:v>2020-2021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2</c:v>
                </c:pt>
                <c:pt idx="1">
                  <c:v>5</c:v>
                </c:pt>
                <c:pt idx="2">
                  <c:v>5</c:v>
                </c:pt>
                <c:pt idx="3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4012928"/>
        <c:axId val="74027008"/>
      </c:barChart>
      <c:catAx>
        <c:axId val="7401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16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9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4027008"/>
        <c:crosses val="autoZero"/>
        <c:auto val="1"/>
        <c:lblAlgn val="ctr"/>
        <c:lblOffset val="100"/>
        <c:noMultiLvlLbl val="0"/>
      </c:catAx>
      <c:valAx>
        <c:axId val="74027008"/>
        <c:scaling>
          <c:orientation val="minMax"/>
        </c:scaling>
        <c:delete val="0"/>
        <c:axPos val="l"/>
        <c:majorGridlines>
          <c:spPr>
            <a:ln w="951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9516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899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4012928"/>
        <c:crosses val="autoZero"/>
        <c:crossBetween val="between"/>
      </c:valAx>
      <c:spPr>
        <a:noFill/>
        <a:ln w="25377">
          <a:noFill/>
        </a:ln>
      </c:spPr>
    </c:plotArea>
    <c:legend>
      <c:legendPos val="b"/>
      <c:layout/>
      <c:overlay val="0"/>
      <c:spPr>
        <a:noFill/>
        <a:ln w="25377">
          <a:noFill/>
        </a:ln>
      </c:spPr>
      <c:txPr>
        <a:bodyPr rot="0" spcFirstLastPara="1" vertOverflow="ellipsis" vert="horz" wrap="square" anchor="ctr" anchorCtr="1"/>
        <a:lstStyle/>
        <a:p>
          <a:pPr>
            <a:defRPr sz="899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16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муниципаль этап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2018-2019</c:v>
                </c:pt>
                <c:pt idx="1">
                  <c:v>2019-2020</c:v>
                </c:pt>
                <c:pt idx="2">
                  <c:v>2020-2021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</c:v>
                </c:pt>
                <c:pt idx="1">
                  <c:v>4</c:v>
                </c:pt>
                <c:pt idx="2">
                  <c:v>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республика этабы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2018-2019</c:v>
                </c:pt>
                <c:pt idx="1">
                  <c:v>2019-2020</c:v>
                </c:pt>
                <c:pt idx="2">
                  <c:v>2020-2021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7773056"/>
        <c:axId val="77983744"/>
      </c:barChart>
      <c:catAx>
        <c:axId val="77773056"/>
        <c:scaling>
          <c:orientation val="minMax"/>
        </c:scaling>
        <c:delete val="0"/>
        <c:axPos val="b"/>
        <c:majorTickMark val="out"/>
        <c:minorTickMark val="none"/>
        <c:tickLblPos val="nextTo"/>
        <c:crossAx val="77983744"/>
        <c:crosses val="autoZero"/>
        <c:auto val="1"/>
        <c:lblAlgn val="ctr"/>
        <c:lblOffset val="100"/>
        <c:noMultiLvlLbl val="0"/>
      </c:catAx>
      <c:valAx>
        <c:axId val="779837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777305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06FC6-A886-4080-8CA7-09E4EBDF5C08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4D263-4D8C-44FE-8D41-EB2D89A7C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674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06FC6-A886-4080-8CA7-09E4EBDF5C08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4D263-4D8C-44FE-8D41-EB2D89A7C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834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06FC6-A886-4080-8CA7-09E4EBDF5C08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4D263-4D8C-44FE-8D41-EB2D89A7C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756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06FC6-A886-4080-8CA7-09E4EBDF5C08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4D263-4D8C-44FE-8D41-EB2D89A7C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153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06FC6-A886-4080-8CA7-09E4EBDF5C08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4D263-4D8C-44FE-8D41-EB2D89A7C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224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06FC6-A886-4080-8CA7-09E4EBDF5C08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4D263-4D8C-44FE-8D41-EB2D89A7C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139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06FC6-A886-4080-8CA7-09E4EBDF5C08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4D263-4D8C-44FE-8D41-EB2D89A7C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939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06FC6-A886-4080-8CA7-09E4EBDF5C08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4D263-4D8C-44FE-8D41-EB2D89A7C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685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06FC6-A886-4080-8CA7-09E4EBDF5C08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4D263-4D8C-44FE-8D41-EB2D89A7C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15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06FC6-A886-4080-8CA7-09E4EBDF5C08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4D263-4D8C-44FE-8D41-EB2D89A7C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355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06FC6-A886-4080-8CA7-09E4EBDF5C08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4D263-4D8C-44FE-8D41-EB2D89A7C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187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06FC6-A886-4080-8CA7-09E4EBDF5C08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4D263-4D8C-44FE-8D41-EB2D89A7C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312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microsoft.com/office/2007/relationships/hdphoto" Target="../media/hdphoto1.wdp"/><Relationship Id="rId7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microsoft.com/office/2007/relationships/hdphoto" Target="../media/hdphoto1.wdp"/><Relationship Id="rId7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microsoft.com/office/2007/relationships/hdphoto" Target="../media/hdphoto1.wdp"/><Relationship Id="rId7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microsoft.com/office/2007/relationships/hdphoto" Target="../media/hdphoto1.wdp"/><Relationship Id="rId7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microsoft.com/office/2007/relationships/hdphoto" Target="../media/hdphoto2.wdp"/><Relationship Id="rId7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microsoft.com/office/2007/relationships/hdphoto" Target="../media/hdphoto2.wdp"/><Relationship Id="rId7" Type="http://schemas.openxmlformats.org/officeDocument/2006/relationships/image" Target="../media/image3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microsoft.com/office/2007/relationships/hdphoto" Target="../media/hdphoto2.wdp"/><Relationship Id="rId7" Type="http://schemas.openxmlformats.org/officeDocument/2006/relationships/image" Target="../media/image3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microsoft.com/office/2007/relationships/hdphoto" Target="../media/hdphoto1.wdp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5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5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5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6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chart" Target="../charts/char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microsoft.com/office/2007/relationships/hdphoto" Target="../media/hdphoto2.wdp"/><Relationship Id="rId7" Type="http://schemas.openxmlformats.org/officeDocument/2006/relationships/image" Target="../media/image7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jpeg"/><Relationship Id="rId4" Type="http://schemas.openxmlformats.org/officeDocument/2006/relationships/image" Target="../media/image70.jpeg"/><Relationship Id="rId9" Type="http://schemas.openxmlformats.org/officeDocument/2006/relationships/image" Target="../media/image75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8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8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jpeg"/><Relationship Id="rId4" Type="http://schemas.openxmlformats.org/officeDocument/2006/relationships/image" Target="../media/image83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hyperlink" Target="https://edu.tatar.ru/yutaza/mal-urussu/sch" TargetMode="External"/><Relationship Id="rId4" Type="http://schemas.openxmlformats.org/officeDocument/2006/relationships/image" Target="../media/image87.pn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073465"/>
            <a:ext cx="3131840" cy="173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1993090"/>
            <a:ext cx="83529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Arial" pitchFamily="34" charset="0"/>
                <a:cs typeface="Arial" pitchFamily="34" charset="0"/>
              </a:rPr>
              <a:t>Презентация на грант «Поддержка муниципальных дошкольных образовательных организаций и муниципальных общеобразовательных организаций в реализации проектов, направленных на сохранение и развитие языков, традиций, культур народов, проживающих на территории Республики Татарстан, в рамках Года родных языков и народного единства» МБОУ «Мало-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Уруссинская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ООШ»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29" y="0"/>
            <a:ext cx="1186463" cy="118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403648" y="-23615"/>
            <a:ext cx="554461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>
                <a:latin typeface="Arial" pitchFamily="34" charset="0"/>
                <a:cs typeface="Arial" pitchFamily="34" charset="0"/>
              </a:rPr>
              <a:t>ГОД РОДНЫХ ЯЗЫКОВ И НАРОДНОГО ЕДИНСТВА В РЕСПУБЛИКЕ ТАТАРСТАН</a:t>
            </a:r>
            <a:endParaRPr lang="ru-RU" sz="2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90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073465"/>
            <a:ext cx="3131840" cy="173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95536" y="1178853"/>
            <a:ext cx="748218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b="1" dirty="0" smtClean="0">
                <a:latin typeface="Arial" pitchFamily="34" charset="0"/>
                <a:cs typeface="Arial" pitchFamily="34" charset="0"/>
              </a:rPr>
              <a:t>Татарстан </a:t>
            </a:r>
            <a:r>
              <a:rPr lang="ru-RU" sz="1700" b="1" dirty="0" err="1" smtClean="0">
                <a:latin typeface="Arial" pitchFamily="34" charset="0"/>
                <a:cs typeface="Arial" pitchFamily="34" charset="0"/>
              </a:rPr>
              <a:t>Республикасы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 Ютазы </a:t>
            </a:r>
            <a:r>
              <a:rPr lang="ru-RU" sz="1700" b="1" dirty="0" err="1" smtClean="0">
                <a:latin typeface="Arial" pitchFamily="34" charset="0"/>
                <a:cs typeface="Arial" pitchFamily="34" charset="0"/>
              </a:rPr>
              <a:t>муниципаль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 районы </a:t>
            </a:r>
            <a:r>
              <a:rPr lang="ru-RU" sz="1700" b="1" dirty="0" err="1" smtClean="0">
                <a:latin typeface="Arial" pitchFamily="34" charset="0"/>
                <a:cs typeface="Arial" pitchFamily="34" charset="0"/>
              </a:rPr>
              <a:t>муниципаль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1700" b="1" dirty="0" smtClean="0">
                <a:latin typeface="Arial" pitchFamily="34" charset="0"/>
                <a:cs typeface="Arial" pitchFamily="34" charset="0"/>
              </a:rPr>
              <a:t>бюджет </a:t>
            </a:r>
            <a:r>
              <a:rPr lang="ru-RU" sz="1700" b="1" dirty="0" err="1" smtClean="0">
                <a:latin typeface="Arial" pitchFamily="34" charset="0"/>
                <a:cs typeface="Arial" pitchFamily="34" charset="0"/>
              </a:rPr>
              <a:t>гомуми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dirty="0" err="1" smtClean="0">
                <a:latin typeface="Arial" pitchFamily="34" charset="0"/>
                <a:cs typeface="Arial" pitchFamily="34" charset="0"/>
              </a:rPr>
              <a:t>белем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dirty="0" err="1" smtClean="0">
                <a:latin typeface="Arial" pitchFamily="34" charset="0"/>
                <a:cs typeface="Arial" pitchFamily="34" charset="0"/>
              </a:rPr>
              <a:t>бирү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dirty="0" err="1" smtClean="0">
                <a:latin typeface="Arial" pitchFamily="34" charset="0"/>
                <a:cs typeface="Arial" pitchFamily="34" charset="0"/>
              </a:rPr>
              <a:t>учреждениесе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 «Кече </a:t>
            </a:r>
            <a:r>
              <a:rPr lang="ru-RU" sz="1700" b="1" dirty="0" err="1" smtClean="0">
                <a:latin typeface="Arial" pitchFamily="34" charset="0"/>
                <a:cs typeface="Arial" pitchFamily="34" charset="0"/>
              </a:rPr>
              <a:t>Урыссу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dirty="0" err="1" smtClean="0">
                <a:latin typeface="Arial" pitchFamily="34" charset="0"/>
                <a:cs typeface="Arial" pitchFamily="34" charset="0"/>
              </a:rPr>
              <a:t>төп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dirty="0" err="1" smtClean="0">
                <a:latin typeface="Arial" pitchFamily="34" charset="0"/>
                <a:cs typeface="Arial" pitchFamily="34" charset="0"/>
              </a:rPr>
              <a:t>гомуми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dirty="0" err="1" smtClean="0">
                <a:latin typeface="Arial" pitchFamily="34" charset="0"/>
                <a:cs typeface="Arial" pitchFamily="34" charset="0"/>
              </a:rPr>
              <a:t>белем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dirty="0" err="1" smtClean="0">
                <a:latin typeface="Arial" pitchFamily="34" charset="0"/>
                <a:cs typeface="Arial" pitchFamily="34" charset="0"/>
              </a:rPr>
              <a:t>бирү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dirty="0" err="1" smtClean="0">
                <a:latin typeface="Arial" pitchFamily="34" charset="0"/>
                <a:cs typeface="Arial" pitchFamily="34" charset="0"/>
              </a:rPr>
              <a:t>мәктәбе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»</a:t>
            </a:r>
            <a:endParaRPr lang="ru-RU" sz="17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5536" y="188640"/>
            <a:ext cx="748218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b="1" dirty="0" smtClean="0">
                <a:latin typeface="Arial" pitchFamily="34" charset="0"/>
                <a:cs typeface="Arial" pitchFamily="34" charset="0"/>
              </a:rPr>
              <a:t>Муниципальное бюджетное общеобразовательное учреждение </a:t>
            </a:r>
          </a:p>
          <a:p>
            <a:r>
              <a:rPr lang="ru-RU" sz="1700" b="1" dirty="0" smtClean="0">
                <a:latin typeface="Arial" pitchFamily="34" charset="0"/>
                <a:cs typeface="Arial" pitchFamily="34" charset="0"/>
              </a:rPr>
              <a:t>«Мало-</a:t>
            </a:r>
            <a:r>
              <a:rPr lang="ru-RU" sz="1700" b="1" dirty="0" err="1" smtClean="0">
                <a:latin typeface="Arial" pitchFamily="34" charset="0"/>
                <a:cs typeface="Arial" pitchFamily="34" charset="0"/>
              </a:rPr>
              <a:t>Уруссинская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 основная общеобразовательная школа» </a:t>
            </a:r>
          </a:p>
          <a:p>
            <a:r>
              <a:rPr lang="ru-RU" sz="1700" b="1" dirty="0" err="1" smtClean="0">
                <a:latin typeface="Arial" pitchFamily="34" charset="0"/>
                <a:cs typeface="Arial" pitchFamily="34" charset="0"/>
              </a:rPr>
              <a:t>Ютазинского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 муниципального района  Республики Татарстан</a:t>
            </a:r>
            <a:endParaRPr lang="ru-RU" sz="17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2" descr="C:\Users\Учитель\Documents\наша школа\школа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219" y="2204864"/>
            <a:ext cx="7473221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436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073465"/>
            <a:ext cx="3131840" cy="173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827584" y="1412776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ru-RU" sz="5600" b="1" dirty="0" smtClean="0">
                <a:latin typeface="Times New Roman"/>
                <a:ea typeface="Calibri"/>
                <a:cs typeface="Calibri"/>
              </a:rPr>
              <a:t>Муниципальная </a:t>
            </a:r>
            <a:r>
              <a:rPr lang="ru-RU" sz="5600" b="1" dirty="0">
                <a:latin typeface="Times New Roman"/>
                <a:ea typeface="Calibri"/>
                <a:cs typeface="Calibri"/>
              </a:rPr>
              <a:t>программа «Сохранение, изучение и развитие государственных языков Республики Татарстан и других языков в </a:t>
            </a:r>
            <a:r>
              <a:rPr lang="ru-RU" sz="5600" b="1" dirty="0" err="1">
                <a:latin typeface="Times New Roman"/>
                <a:ea typeface="Calibri"/>
                <a:cs typeface="Calibri"/>
              </a:rPr>
              <a:t>Ютазинском</a:t>
            </a:r>
            <a:r>
              <a:rPr lang="ru-RU" sz="5600" b="1" dirty="0">
                <a:latin typeface="Times New Roman"/>
                <a:ea typeface="Calibri"/>
                <a:cs typeface="Calibri"/>
              </a:rPr>
              <a:t> районе на 2015-2020 годы» (Постановление Руководителя Исполкома от 21.01.2015г. №25) в рамках реализации Государственной программы «Сохранение, изучение и развитие государственных языков Республики Татарстан и других языков в Республики Татарстан на 2014 – 2020 годы»;</a:t>
            </a:r>
            <a:endParaRPr lang="ru-RU" sz="5600" b="1" dirty="0">
              <a:ea typeface="Calibri"/>
              <a:cs typeface="Calibri"/>
            </a:endParaRPr>
          </a:p>
          <a:p>
            <a:pPr algn="just">
              <a:lnSpc>
                <a:spcPct val="150000"/>
              </a:lnSpc>
            </a:pPr>
            <a:r>
              <a:rPr lang="ru-RU" sz="5600" b="1" dirty="0" smtClean="0">
                <a:latin typeface="Times New Roman"/>
                <a:ea typeface="Calibri"/>
                <a:cs typeface="Calibri"/>
              </a:rPr>
              <a:t>Муниципальная </a:t>
            </a:r>
            <a:r>
              <a:rPr lang="ru-RU" sz="5600" b="1" dirty="0">
                <a:latin typeface="Times New Roman"/>
                <a:ea typeface="Calibri"/>
                <a:cs typeface="Calibri"/>
              </a:rPr>
              <a:t>программа «Реализация государственной национальной политики в </a:t>
            </a:r>
            <a:r>
              <a:rPr lang="ru-RU" sz="5600" b="1" dirty="0" err="1">
                <a:latin typeface="Times New Roman"/>
                <a:ea typeface="Calibri"/>
                <a:cs typeface="Calibri"/>
              </a:rPr>
              <a:t>Ютазинском</a:t>
            </a:r>
            <a:r>
              <a:rPr lang="ru-RU" sz="5600" b="1" dirty="0">
                <a:latin typeface="Times New Roman"/>
                <a:ea typeface="Calibri"/>
                <a:cs typeface="Calibri"/>
              </a:rPr>
              <a:t> муниципальном районе Республики Татарстан на 2015-2020 годы» (Постановление Руководителя Исполкома от 29.12.2014 г. №1138);</a:t>
            </a:r>
            <a:endParaRPr lang="ru-RU" sz="5600" b="1" dirty="0">
              <a:ea typeface="Calibri"/>
              <a:cs typeface="Calibri"/>
            </a:endParaRPr>
          </a:p>
          <a:p>
            <a:pPr algn="just">
              <a:lnSpc>
                <a:spcPct val="150000"/>
              </a:lnSpc>
            </a:pPr>
            <a:r>
              <a:rPr lang="ru-RU" sz="5600" b="1" dirty="0" smtClean="0">
                <a:latin typeface="Times New Roman"/>
                <a:ea typeface="Calibri"/>
                <a:cs typeface="Calibri"/>
              </a:rPr>
              <a:t>Муниципальная </a:t>
            </a:r>
            <a:r>
              <a:rPr lang="ru-RU" sz="5600" b="1" dirty="0">
                <a:latin typeface="Times New Roman"/>
                <a:ea typeface="Calibri"/>
                <a:cs typeface="Calibri"/>
              </a:rPr>
              <a:t>программа «Русский язык в </a:t>
            </a:r>
            <a:r>
              <a:rPr lang="ru-RU" sz="5600" b="1" dirty="0" err="1">
                <a:latin typeface="Times New Roman"/>
                <a:ea typeface="Calibri"/>
                <a:cs typeface="Calibri"/>
              </a:rPr>
              <a:t>Ютазинском</a:t>
            </a:r>
            <a:r>
              <a:rPr lang="ru-RU" sz="5600" b="1" dirty="0">
                <a:latin typeface="Times New Roman"/>
                <a:ea typeface="Calibri"/>
                <a:cs typeface="Calibri"/>
              </a:rPr>
              <a:t> муниципальном районе на 2017-2020 </a:t>
            </a:r>
            <a:r>
              <a:rPr lang="ru-RU" sz="5600" b="1" dirty="0" err="1">
                <a:latin typeface="Times New Roman"/>
                <a:ea typeface="Calibri"/>
                <a:cs typeface="Calibri"/>
              </a:rPr>
              <a:t>г.г</a:t>
            </a:r>
            <a:r>
              <a:rPr lang="ru-RU" sz="5600" b="1" dirty="0" smtClean="0">
                <a:latin typeface="Times New Roman"/>
                <a:ea typeface="Calibri"/>
                <a:cs typeface="Calibri"/>
              </a:rPr>
              <a:t>.» (</a:t>
            </a:r>
            <a:r>
              <a:rPr lang="ru-RU" sz="5600" b="1" dirty="0">
                <a:latin typeface="Times New Roman"/>
                <a:ea typeface="Calibri"/>
                <a:cs typeface="Calibri"/>
              </a:rPr>
              <a:t>Постановление Руководителя Исполкома от 3 апреля  2017 г.№ 217);</a:t>
            </a:r>
            <a:endParaRPr lang="ru-RU" sz="5600" b="1" dirty="0">
              <a:ea typeface="Calibri"/>
              <a:cs typeface="Calibri"/>
            </a:endParaRPr>
          </a:p>
          <a:p>
            <a:pPr algn="just">
              <a:lnSpc>
                <a:spcPct val="150000"/>
              </a:lnSpc>
            </a:pPr>
            <a:r>
              <a:rPr lang="ru-RU" sz="5600" b="1" dirty="0" smtClean="0">
                <a:latin typeface="Times New Roman"/>
                <a:ea typeface="Calibri"/>
                <a:cs typeface="Calibri"/>
              </a:rPr>
              <a:t>«</a:t>
            </a:r>
            <a:r>
              <a:rPr lang="ru-RU" sz="5600" b="1" dirty="0">
                <a:latin typeface="Times New Roman"/>
                <a:ea typeface="Calibri"/>
                <a:cs typeface="Calibri"/>
              </a:rPr>
              <a:t>План мероприятий по реализации Концепции национального образования на 2017-2021 годы в </a:t>
            </a:r>
            <a:r>
              <a:rPr lang="ru-RU" sz="5600" b="1" dirty="0" err="1">
                <a:latin typeface="Times New Roman"/>
                <a:ea typeface="Calibri"/>
                <a:cs typeface="Calibri"/>
              </a:rPr>
              <a:t>Ютазинском</a:t>
            </a:r>
            <a:r>
              <a:rPr lang="ru-RU" sz="5600" b="1" dirty="0">
                <a:latin typeface="Times New Roman"/>
                <a:ea typeface="Calibri"/>
                <a:cs typeface="Calibri"/>
              </a:rPr>
              <a:t> муниципальном районе» (Постановление Руководителя Исполкома  от 3 марта 2017 г.№114);</a:t>
            </a:r>
            <a:endParaRPr lang="ru-RU" sz="5600" b="1" dirty="0">
              <a:ea typeface="Calibri"/>
              <a:cs typeface="Calibri"/>
            </a:endParaRPr>
          </a:p>
          <a:p>
            <a:pPr algn="just">
              <a:lnSpc>
                <a:spcPct val="150000"/>
              </a:lnSpc>
            </a:pPr>
            <a:r>
              <a:rPr lang="ru-RU" sz="5600" b="1" dirty="0" smtClean="0">
                <a:latin typeface="Times New Roman"/>
                <a:ea typeface="Calibri"/>
                <a:cs typeface="Calibri"/>
              </a:rPr>
              <a:t>Дорожная </a:t>
            </a:r>
            <a:r>
              <a:rPr lang="ru-RU" sz="5600" b="1" dirty="0">
                <a:latin typeface="Times New Roman"/>
                <a:ea typeface="Calibri"/>
                <a:cs typeface="Calibri"/>
              </a:rPr>
              <a:t>карта по реализации  плана мероприятий Концепции национального образования на 2017-2031 годы в </a:t>
            </a:r>
            <a:r>
              <a:rPr lang="ru-RU" sz="5600" b="1" dirty="0" err="1">
                <a:latin typeface="Times New Roman"/>
                <a:ea typeface="Calibri"/>
                <a:cs typeface="Calibri"/>
              </a:rPr>
              <a:t>Ютазинском</a:t>
            </a:r>
            <a:r>
              <a:rPr lang="ru-RU" sz="5600" b="1" dirty="0">
                <a:latin typeface="Times New Roman"/>
                <a:ea typeface="Calibri"/>
                <a:cs typeface="Calibri"/>
              </a:rPr>
              <a:t> муниципальном районе в МБОУ «Мало-</a:t>
            </a:r>
            <a:r>
              <a:rPr lang="ru-RU" sz="5600" b="1" dirty="0" err="1">
                <a:latin typeface="Times New Roman"/>
                <a:ea typeface="Calibri"/>
                <a:cs typeface="Calibri"/>
              </a:rPr>
              <a:t>Уруссинская</a:t>
            </a:r>
            <a:r>
              <a:rPr lang="ru-RU" sz="5600" b="1" dirty="0">
                <a:latin typeface="Times New Roman"/>
                <a:ea typeface="Calibri"/>
                <a:cs typeface="Calibri"/>
              </a:rPr>
              <a:t> основная общеобразовательная школа» на 2017-2031 годы.</a:t>
            </a:r>
            <a:endParaRPr lang="ru-RU" sz="5600" b="1" dirty="0">
              <a:ea typeface="Calibri"/>
              <a:cs typeface="Calibri"/>
            </a:endParaRP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91337"/>
            <a:ext cx="727280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dirty="0">
                <a:latin typeface="Arial" pitchFamily="34" charset="0"/>
                <a:ea typeface="Calibri"/>
                <a:cs typeface="Arial" pitchFamily="34" charset="0"/>
              </a:rPr>
              <a:t>Нормативно-правовая база, регламентирующая деятельность по национальному образованию и воспитанию </a:t>
            </a:r>
            <a:endParaRPr lang="ru-RU" sz="2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98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073465"/>
            <a:ext cx="3131840" cy="173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76372"/>
              </p:ext>
            </p:extLst>
          </p:nvPr>
        </p:nvGraphicFramePr>
        <p:xfrm>
          <a:off x="323529" y="1412776"/>
          <a:ext cx="8424936" cy="2730443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825269"/>
                <a:gridCol w="936104"/>
                <a:gridCol w="470875"/>
                <a:gridCol w="504056"/>
                <a:gridCol w="576064"/>
                <a:gridCol w="576064"/>
                <a:gridCol w="1080120"/>
                <a:gridCol w="1152128"/>
                <a:gridCol w="720080"/>
                <a:gridCol w="792088"/>
                <a:gridCol w="792088"/>
              </a:tblGrid>
              <a:tr h="1181249"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Всего  педагогов  (из них основных, совместителей)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4616" marR="6461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  <a:tabLst>
                          <a:tab pos="175895" algn="l"/>
                        </a:tabLs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Стаж  работы</a:t>
                      </a:r>
                    </a:p>
                    <a:p>
                      <a:pPr algn="ctr">
                        <a:lnSpc>
                          <a:spcPts val="12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4616" marR="6461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  <a:tabLst>
                          <a:tab pos="175895" algn="l"/>
                        </a:tabLs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Образование</a:t>
                      </a:r>
                    </a:p>
                    <a:p>
                      <a:pPr algn="ctr">
                        <a:lnSpc>
                          <a:spcPts val="12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4616" marR="6461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  <a:tabLst>
                          <a:tab pos="175895" algn="l"/>
                        </a:tabLs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Категория</a:t>
                      </a:r>
                    </a:p>
                    <a:p>
                      <a:pPr algn="ctr">
                        <a:lnSpc>
                          <a:spcPts val="12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  <a:tabLst>
                          <a:tab pos="175895" algn="l"/>
                        </a:tabLs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4616" marR="6461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8621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Основные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4616" marR="646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Arial" pitchFamily="34" charset="0"/>
                          <a:cs typeface="Arial" pitchFamily="34" charset="0"/>
                        </a:rPr>
                        <a:t>Совместители</a:t>
                      </a:r>
                      <a:endParaRPr lang="ru-RU" sz="16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4616" marR="646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Arial" pitchFamily="34" charset="0"/>
                          <a:cs typeface="Arial" pitchFamily="34" charset="0"/>
                        </a:rPr>
                        <a:t>4-10</a:t>
                      </a:r>
                      <a:endParaRPr lang="ru-RU" sz="16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4616" marR="646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11-20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4616" marR="646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Arial" pitchFamily="34" charset="0"/>
                          <a:cs typeface="Arial" pitchFamily="34" charset="0"/>
                        </a:rPr>
                        <a:t>21-30</a:t>
                      </a:r>
                      <a:endParaRPr lang="ru-RU" sz="16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4616" marR="646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31- и более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4616" marR="646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Средне</a:t>
                      </a:r>
                      <a:endParaRPr lang="ru-RU" sz="16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специальное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4616" marR="646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Высшее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4616" marR="646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Arial" pitchFamily="34" charset="0"/>
                          <a:cs typeface="Arial" pitchFamily="34" charset="0"/>
                        </a:rPr>
                        <a:t>СЗД</a:t>
                      </a:r>
                      <a:endParaRPr lang="ru-RU" sz="16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4616" marR="646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6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4616" marR="646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Arial" pitchFamily="34" charset="0"/>
                          <a:cs typeface="Arial" pitchFamily="34" charset="0"/>
                        </a:rPr>
                        <a:t>Высшее</a:t>
                      </a:r>
                      <a:endParaRPr lang="ru-RU" sz="16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4616" marR="64616" marT="0" marB="0" anchor="ctr"/>
                </a:tc>
              </a:tr>
              <a:tr h="56297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Bef>
                          <a:spcPts val="1500"/>
                        </a:spcBef>
                        <a:spcAft>
                          <a:spcPts val="1520"/>
                        </a:spcAft>
                      </a:pPr>
                      <a:r>
                        <a:rPr lang="ru-RU" sz="1600" b="1">
                          <a:effectLst/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6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4616" marR="646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Bef>
                          <a:spcPts val="1500"/>
                        </a:spcBef>
                        <a:spcAft>
                          <a:spcPts val="1520"/>
                        </a:spcAft>
                      </a:pPr>
                      <a:r>
                        <a:rPr lang="ru-RU" sz="1600" b="1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6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4616" marR="646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Bef>
                          <a:spcPts val="1500"/>
                        </a:spcBef>
                        <a:spcAft>
                          <a:spcPts val="1520"/>
                        </a:spcAft>
                      </a:pPr>
                      <a:r>
                        <a:rPr lang="ru-RU" sz="1600" b="1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6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4616" marR="646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600" b="1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6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4616" marR="646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4616" marR="646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600" b="1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4616" marR="646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Bef>
                          <a:spcPts val="1500"/>
                        </a:spcBef>
                        <a:spcAft>
                          <a:spcPts val="152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4616" marR="646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Bef>
                          <a:spcPts val="1500"/>
                        </a:spcBef>
                        <a:spcAft>
                          <a:spcPts val="152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4616" marR="646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t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4616" marR="646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Bef>
                          <a:spcPts val="1500"/>
                        </a:spcBef>
                        <a:spcAft>
                          <a:spcPts val="152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4616" marR="646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Bef>
                          <a:spcPts val="1500"/>
                        </a:spcBef>
                        <a:spcAft>
                          <a:spcPts val="152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6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4616" marR="64616" marT="0" marB="0" anchor="ctr"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799692" y="376208"/>
            <a:ext cx="554461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Arial" pitchFamily="34" charset="0"/>
                <a:cs typeface="Arial" pitchFamily="34" charset="0"/>
              </a:rPr>
              <a:t>КАДРОВЫЙ СОСТАВ</a:t>
            </a:r>
            <a:endParaRPr lang="ru-RU" sz="2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41" b="32729"/>
          <a:stretch/>
        </p:blipFill>
        <p:spPr bwMode="auto">
          <a:xfrm>
            <a:off x="4920409" y="4437112"/>
            <a:ext cx="4083839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008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073465"/>
            <a:ext cx="3131840" cy="173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E:\DCIM\103___05\IMG_014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095" y="1321627"/>
            <a:ext cx="3524329" cy="25394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E:\DCIM\103___05\IMG_014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089" y="1345457"/>
            <a:ext cx="3606871" cy="25155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 descr="E:\DCIM\103___05\IMG_0142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65"/>
          <a:stretch/>
        </p:blipFill>
        <p:spPr bwMode="auto">
          <a:xfrm>
            <a:off x="2699792" y="4293096"/>
            <a:ext cx="4558107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1935324" y="332656"/>
            <a:ext cx="602105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Arial" pitchFamily="34" charset="0"/>
                <a:cs typeface="Arial" pitchFamily="34" charset="0"/>
              </a:rPr>
              <a:t>КАБИНЕТ РОДНОГО ЯЗЫКА И ЛИТЕРАТУРЫ</a:t>
            </a:r>
            <a:endParaRPr lang="ru-RU" sz="2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958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073465"/>
            <a:ext cx="3131840" cy="173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952092" y="422032"/>
            <a:ext cx="554461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Arial" pitchFamily="34" charset="0"/>
                <a:cs typeface="Arial" pitchFamily="34" charset="0"/>
              </a:rPr>
              <a:t>КАБИНЕТ ИНФОРМАТИКИ</a:t>
            </a:r>
            <a:endParaRPr lang="ru-RU" sz="2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7" descr="E:\DCIM\103___05\IMG_022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82505"/>
            <a:ext cx="3456383" cy="25921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E:\DCIM\103___05\IMG_022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542619"/>
            <a:ext cx="3456384" cy="25921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E:\DCIM\103___05\IMG_022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020" y="4293096"/>
            <a:ext cx="3168351" cy="23761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97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073465"/>
            <a:ext cx="3131840" cy="173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952092" y="408384"/>
            <a:ext cx="554461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Arial" pitchFamily="34" charset="0"/>
                <a:cs typeface="Arial" pitchFamily="34" charset="0"/>
              </a:rPr>
              <a:t>КАБИНЕТ ИСТОРИИ</a:t>
            </a:r>
            <a:endParaRPr lang="ru-RU" sz="2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13" y="1329158"/>
            <a:ext cx="3821583" cy="27341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261" y="4365104"/>
            <a:ext cx="4680520" cy="2313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338220"/>
            <a:ext cx="3816424" cy="27160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61416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073465"/>
            <a:ext cx="3131840" cy="173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601416" y="390146"/>
            <a:ext cx="62829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Arial" pitchFamily="34" charset="0"/>
                <a:cs typeface="Arial" pitchFamily="34" charset="0"/>
              </a:rPr>
              <a:t>КАБИНЕТ ИНОСТРАННОГО ЯЗЫКА</a:t>
            </a:r>
            <a:endParaRPr lang="ru-RU" sz="2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10" y="1136951"/>
            <a:ext cx="3995936" cy="2996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2" descr="E:\DCIM\103___05\IMG_015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136951"/>
            <a:ext cx="3190425" cy="2392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E:\DCIM\103___05\IMG_015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564" y="3697957"/>
            <a:ext cx="3448405" cy="2586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E:\DCIM\103___05\IMG_015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260514"/>
            <a:ext cx="2991670" cy="2243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24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073465"/>
            <a:ext cx="3131840" cy="173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952092" y="408384"/>
            <a:ext cx="554461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Arial" pitchFamily="34" charset="0"/>
                <a:cs typeface="Arial" pitchFamily="34" charset="0"/>
              </a:rPr>
              <a:t>КАБИНЕТ ХИМИИ И БИОЛОГИИ</a:t>
            </a:r>
            <a:endParaRPr lang="ru-RU" sz="2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 descr="E:\DCIM\103___05\IMG_015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766500"/>
            <a:ext cx="3168352" cy="23761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E:\DCIM\103___05\IMG_015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29" y="1404363"/>
            <a:ext cx="3640435" cy="2730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E:\DCIM\103___05\IMG_015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312" y="4396444"/>
            <a:ext cx="2952328" cy="22141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4507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073465"/>
            <a:ext cx="3131840" cy="173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339752" y="272261"/>
            <a:ext cx="554461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Arial" pitchFamily="34" charset="0"/>
                <a:cs typeface="Arial" pitchFamily="34" charset="0"/>
              </a:rPr>
              <a:t>ШКОЛЬНЫЙ МУЗЕЙ</a:t>
            </a:r>
            <a:endParaRPr lang="ru-RU" sz="2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 descr="E:\DCIM\102___04\IMG_0393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32446"/>
            <a:ext cx="5440238" cy="39604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2" descr="C:\Users\Работа\Pictures\img257.jpg"/>
          <p:cNvPicPr>
            <a:picLocks noGrp="1" noChangeAspect="1" noChangeArrowheads="1"/>
          </p:cNvPicPr>
          <p:nvPr/>
        </p:nvPicPr>
        <p:blipFill>
          <a:blip r:embed="rId7" cstate="print"/>
          <a:srcRect t="2751"/>
          <a:stretch>
            <a:fillRect/>
          </a:stretch>
        </p:blipFill>
        <p:spPr bwMode="auto">
          <a:xfrm rot="16200000">
            <a:off x="5926589" y="3730597"/>
            <a:ext cx="2510897" cy="3347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63506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073465"/>
            <a:ext cx="3131840" cy="173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339752" y="272261"/>
            <a:ext cx="554461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Arial" pitchFamily="34" charset="0"/>
                <a:cs typeface="Arial" pitchFamily="34" charset="0"/>
              </a:rPr>
              <a:t>БИБЛИОТЕКА</a:t>
            </a:r>
            <a:endParaRPr lang="ru-RU" sz="2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80728"/>
            <a:ext cx="4232632" cy="25240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196" y="3732407"/>
            <a:ext cx="3444972" cy="2294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283" y="3896227"/>
            <a:ext cx="3671514" cy="2354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905" y="1128474"/>
            <a:ext cx="3904271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30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445376"/>
            <a:ext cx="2462400" cy="13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83266" y="260648"/>
            <a:ext cx="71611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cap="all" spc="400" dirty="0">
                <a:latin typeface="Arial" pitchFamily="34" charset="0"/>
                <a:cs typeface="Arial" pitchFamily="34" charset="0"/>
              </a:rPr>
              <a:t>«Учитель года – 2018» </a:t>
            </a:r>
          </a:p>
        </p:txBody>
      </p:sp>
      <p:pic>
        <p:nvPicPr>
          <p:cNvPr id="6" name="Picture 2" descr="C:\Users\Учитель\Documents\фото\163737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60" y="1583768"/>
            <a:ext cx="3455184" cy="2277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Учитель\Documents\фото\166330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44242"/>
            <a:ext cx="3363429" cy="22168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Учитель\Documents\фото\91260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670" y="4077072"/>
            <a:ext cx="3089891" cy="2036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5" t="5534" r="18096"/>
          <a:stretch/>
        </p:blipFill>
        <p:spPr bwMode="auto">
          <a:xfrm rot="5400000">
            <a:off x="6650392" y="4427272"/>
            <a:ext cx="2339395" cy="17127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3" t="10574" r="18483" b="5000"/>
          <a:stretch/>
        </p:blipFill>
        <p:spPr bwMode="auto">
          <a:xfrm rot="5400000">
            <a:off x="4474438" y="4411558"/>
            <a:ext cx="2339395" cy="17441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2" name="TextBox 1"/>
          <p:cNvSpPr txBox="1"/>
          <p:nvPr/>
        </p:nvSpPr>
        <p:spPr>
          <a:xfrm>
            <a:off x="547608" y="774707"/>
            <a:ext cx="77048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Arial" pitchFamily="34" charset="0"/>
                <a:cs typeface="Arial" pitchFamily="34" charset="0"/>
              </a:rPr>
              <a:t>Победитель муниципального этапа, участник зонального этапа Всероссийского конкурса «Учитель года – 2018» номинация «Лучший учитель татарского языка и литературы» </a:t>
            </a:r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Галиева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Алсу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Фанисовна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65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445376"/>
            <a:ext cx="2462400" cy="13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155274" y="188640"/>
            <a:ext cx="71611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cap="all" spc="400" dirty="0">
                <a:latin typeface="Arial" pitchFamily="34" charset="0"/>
                <a:cs typeface="Arial" pitchFamily="34" charset="0"/>
              </a:rPr>
              <a:t>«Учитель года – </a:t>
            </a:r>
            <a:r>
              <a:rPr lang="ru-RU" sz="2600" cap="all" spc="400" dirty="0" smtClean="0">
                <a:latin typeface="Arial" pitchFamily="34" charset="0"/>
                <a:cs typeface="Arial" pitchFamily="34" charset="0"/>
              </a:rPr>
              <a:t>2020» </a:t>
            </a:r>
            <a:endParaRPr lang="ru-RU" sz="2600" cap="all" spc="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8" r="19026"/>
          <a:stretch/>
        </p:blipFill>
        <p:spPr bwMode="auto">
          <a:xfrm rot="5400000">
            <a:off x="6884947" y="4661827"/>
            <a:ext cx="2145340" cy="15816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3" t="3376" r="15657" b="4093"/>
          <a:stretch/>
        </p:blipFill>
        <p:spPr bwMode="auto">
          <a:xfrm rot="5400000">
            <a:off x="4783709" y="4648821"/>
            <a:ext cx="2168869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5" name="Picture 2" descr="E:\фотолар\IMG-20200127-WA001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11"/>
          <a:stretch/>
        </p:blipFill>
        <p:spPr bwMode="auto">
          <a:xfrm>
            <a:off x="5580112" y="2188662"/>
            <a:ext cx="2970684" cy="19604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E:\фотолар\IMG-20200127-WA003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565" y="4125704"/>
            <a:ext cx="3494929" cy="1967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E:\фотолар\IMG-20200127-WA003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72" y="1536690"/>
            <a:ext cx="4128635" cy="23243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96391" y="746120"/>
            <a:ext cx="827890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Arial" pitchFamily="34" charset="0"/>
                <a:cs typeface="Arial" pitchFamily="34" charset="0"/>
              </a:rPr>
              <a:t>Победитель муниципального этапа, участник зонального этапа Всероссийского конкурса «Учитель года –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2020»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номинация «Лучший учитель татарского языка и литературы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pPr algn="ctr"/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Юсупова </a:t>
            </a:r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Зульфия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Варисовна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87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445376"/>
            <a:ext cx="2462400" cy="13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1580606"/>
              </p:ext>
            </p:extLst>
          </p:nvPr>
        </p:nvGraphicFramePr>
        <p:xfrm>
          <a:off x="1475656" y="2026050"/>
          <a:ext cx="7056784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978800" y="419180"/>
            <a:ext cx="75536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cap="all" spc="400" dirty="0">
                <a:latin typeface="Arial" pitchFamily="34" charset="0"/>
                <a:cs typeface="Arial" pitchFamily="34" charset="0"/>
              </a:rPr>
              <a:t>СРАВНИТЕЛЬНЫЙ АНАЛИЗ УЧАСТИЯ ПЕДАГОГОВ ШКОЛЫ В КОНКУРСАХ ПРОФМАСТЕРСТВА</a:t>
            </a:r>
            <a:r>
              <a:rPr lang="ru-RU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034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445376"/>
            <a:ext cx="2462400" cy="13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32048" y="476672"/>
            <a:ext cx="810039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cap="all" spc="400" dirty="0">
                <a:latin typeface="Arial" pitchFamily="34" charset="0"/>
                <a:cs typeface="Arial" pitchFamily="34" charset="0"/>
              </a:rPr>
              <a:t>Конкурсы профессионального</a:t>
            </a:r>
          </a:p>
          <a:p>
            <a:pPr algn="ctr"/>
            <a:r>
              <a:rPr lang="ru-RU" sz="2600" cap="all" spc="400" dirty="0">
                <a:latin typeface="Arial" pitchFamily="34" charset="0"/>
                <a:cs typeface="Arial" pitchFamily="34" charset="0"/>
              </a:rPr>
              <a:t>мастерства</a:t>
            </a: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3" t="10574" r="18483" b="5000"/>
          <a:stretch/>
        </p:blipFill>
        <p:spPr bwMode="auto">
          <a:xfrm rot="5400000">
            <a:off x="808471" y="1811674"/>
            <a:ext cx="2414290" cy="18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22" name="Picture 2" descr="C:\Users\Учитель\Desktop\Фото\20210817_13304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2" t="3488" r="14706" b="3816"/>
          <a:stretch/>
        </p:blipFill>
        <p:spPr bwMode="auto">
          <a:xfrm rot="5400000">
            <a:off x="6295885" y="1868877"/>
            <a:ext cx="2528695" cy="18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5" t="5534" r="18096"/>
          <a:stretch/>
        </p:blipFill>
        <p:spPr bwMode="auto">
          <a:xfrm rot="5400000">
            <a:off x="3666640" y="1833826"/>
            <a:ext cx="2458593" cy="18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4" r="3983"/>
          <a:stretch/>
        </p:blipFill>
        <p:spPr>
          <a:xfrm rot="5400000">
            <a:off x="1798815" y="4583123"/>
            <a:ext cx="2450225" cy="18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8" r="19026"/>
          <a:stretch/>
        </p:blipFill>
        <p:spPr bwMode="auto">
          <a:xfrm rot="5400000">
            <a:off x="6699751" y="4601639"/>
            <a:ext cx="2441442" cy="18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3" t="3376" r="15657" b="4093"/>
          <a:stretch/>
        </p:blipFill>
        <p:spPr bwMode="auto">
          <a:xfrm rot="5400000">
            <a:off x="4312033" y="4590185"/>
            <a:ext cx="2464350" cy="18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300902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073465"/>
            <a:ext cx="3131840" cy="173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76"/>
          <a:stretch/>
        </p:blipFill>
        <p:spPr>
          <a:xfrm>
            <a:off x="1281349" y="1823285"/>
            <a:ext cx="3002619" cy="398197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17"/>
          <a:stretch/>
        </p:blipFill>
        <p:spPr>
          <a:xfrm>
            <a:off x="4788024" y="1823285"/>
            <a:ext cx="2986484" cy="398197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85" y="0"/>
            <a:ext cx="1186463" cy="118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03648" y="-23615"/>
            <a:ext cx="554461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>
                <a:latin typeface="Arial" pitchFamily="34" charset="0"/>
                <a:cs typeface="Arial" pitchFamily="34" charset="0"/>
              </a:rPr>
              <a:t>ГОД РОДНЫХ ЯЗЫКОВ И НАРОДНОГО ЕДИНСТВА В РЕСПУБЛИКЕ ТАТАРСТАН</a:t>
            </a:r>
            <a:endParaRPr lang="ru-RU" sz="2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167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445376"/>
            <a:ext cx="2462400" cy="13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Объект 3" descr="C:\Users\Учитель\Pictures\инстаграм\Фоторепортаж.jpg"/>
          <p:cNvPicPr>
            <a:picLocks noGrp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0" t="22362" r="60857" b="51213"/>
          <a:stretch/>
        </p:blipFill>
        <p:spPr bwMode="auto">
          <a:xfrm>
            <a:off x="1157811" y="1268760"/>
            <a:ext cx="3270173" cy="1665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04" b="35051"/>
          <a:stretch/>
        </p:blipFill>
        <p:spPr>
          <a:xfrm>
            <a:off x="786383" y="3580199"/>
            <a:ext cx="3857625" cy="2081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64" b="34831"/>
          <a:stretch/>
        </p:blipFill>
        <p:spPr>
          <a:xfrm>
            <a:off x="4788024" y="3580448"/>
            <a:ext cx="3799592" cy="2080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939250" y="376208"/>
            <a:ext cx="716114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Arial" pitchFamily="34" charset="0"/>
                <a:cs typeface="Arial" pitchFamily="34" charset="0"/>
              </a:rPr>
              <a:t>ВСТРЕЧА С ВЫПУСКНИКАМИ НАШЕЙ ШКОЛЫ</a:t>
            </a:r>
            <a:endParaRPr lang="ru-RU" sz="2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3528" y="2996952"/>
            <a:ext cx="8496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" pitchFamily="34" charset="0"/>
                <a:cs typeface="Arial" pitchFamily="34" charset="0"/>
              </a:rPr>
              <a:t>Артист Башкирской государственной филармонии имени Х. Ахметова </a:t>
            </a:r>
          </a:p>
          <a:p>
            <a:pPr algn="ctr"/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Садыков Ильнар </a:t>
            </a:r>
            <a:r>
              <a:rPr lang="ru-RU" sz="1600" b="1" dirty="0" err="1" smtClean="0">
                <a:latin typeface="Arial" pitchFamily="34" charset="0"/>
                <a:cs typeface="Arial" pitchFamily="34" charset="0"/>
              </a:rPr>
              <a:t>Наилевич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7545" y="5796553"/>
            <a:ext cx="8496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" pitchFamily="34" charset="0"/>
                <a:cs typeface="Arial" pitchFamily="34" charset="0"/>
              </a:rPr>
              <a:t>Студентки БГПУ им. М.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Акмуллы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Хакимова </a:t>
            </a:r>
            <a:r>
              <a:rPr lang="ru-RU" sz="1600" b="1" dirty="0" err="1" smtClean="0">
                <a:latin typeface="Arial" pitchFamily="34" charset="0"/>
                <a:cs typeface="Arial" pitchFamily="34" charset="0"/>
              </a:rPr>
              <a:t>Алия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latin typeface="Arial" pitchFamily="34" charset="0"/>
                <a:cs typeface="Arial" pitchFamily="34" charset="0"/>
              </a:rPr>
              <a:t>Рафисовна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 и </a:t>
            </a:r>
          </a:p>
          <a:p>
            <a:pPr algn="ctr"/>
            <a:r>
              <a:rPr lang="ru-RU" sz="1600" b="1" dirty="0" err="1" smtClean="0">
                <a:latin typeface="Arial" pitchFamily="34" charset="0"/>
                <a:cs typeface="Arial" pitchFamily="34" charset="0"/>
              </a:rPr>
              <a:t>Шакирзянова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latin typeface="Arial" pitchFamily="34" charset="0"/>
                <a:cs typeface="Arial" pitchFamily="34" charset="0"/>
              </a:rPr>
              <a:t>Алия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latin typeface="Arial" pitchFamily="34" charset="0"/>
                <a:cs typeface="Arial" pitchFamily="34" charset="0"/>
              </a:rPr>
              <a:t>Расиховна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   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Объект 3" descr="C:\Users\Учитель\Pictures\инстаграм\Фоторепортаж.jpg"/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60" t="22579" r="8819" b="51430"/>
          <a:stretch/>
        </p:blipFill>
        <p:spPr bwMode="auto">
          <a:xfrm>
            <a:off x="5004048" y="1268760"/>
            <a:ext cx="3275463" cy="16377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833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445376"/>
            <a:ext cx="2462400" cy="13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39552" y="566390"/>
            <a:ext cx="796335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Arial" pitchFamily="34" charset="0"/>
                <a:cs typeface="Arial" pitchFamily="34" charset="0"/>
              </a:rPr>
              <a:t>ВНЕКЛАССНЫЕ МЕРОПРИЯТИЯ СОВМЕСТНО С РОДИТЕЛЯМИ </a:t>
            </a:r>
            <a:endParaRPr lang="ru-RU" sz="2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28" b="34726"/>
          <a:stretch/>
        </p:blipFill>
        <p:spPr>
          <a:xfrm>
            <a:off x="365154" y="2289448"/>
            <a:ext cx="2807122" cy="1539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44" b="34726"/>
          <a:stretch/>
        </p:blipFill>
        <p:spPr>
          <a:xfrm>
            <a:off x="4818831" y="1700808"/>
            <a:ext cx="3857625" cy="2127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53" b="34818"/>
          <a:stretch/>
        </p:blipFill>
        <p:spPr>
          <a:xfrm>
            <a:off x="2082527" y="4109331"/>
            <a:ext cx="3857625" cy="21279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857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445376"/>
            <a:ext cx="2462400" cy="13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971600" y="476672"/>
            <a:ext cx="763284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Arial" pitchFamily="34" charset="0"/>
                <a:cs typeface="Arial" pitchFamily="34" charset="0"/>
              </a:rPr>
              <a:t>НАЦИОНАЛЬНЫЕ ПРАЗДНИКИ: </a:t>
            </a:r>
            <a:endParaRPr lang="ru-RU" sz="26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600" dirty="0" smtClean="0">
                <a:latin typeface="Arial" pitchFamily="34" charset="0"/>
                <a:cs typeface="Arial" pitchFamily="34" charset="0"/>
              </a:rPr>
              <a:t>СӨМБЕЛӘ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, КАЗ ӨМӘСЕ, МАСЛЕНИЦА, НӘҮРҮЗ,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КАРГА БОТКАСЫ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, САБАНТУЙ </a:t>
            </a:r>
            <a:endParaRPr lang="ru-RU" sz="2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530"/>
          <a:stretch/>
        </p:blipFill>
        <p:spPr bwMode="auto">
          <a:xfrm>
            <a:off x="4659986" y="1941693"/>
            <a:ext cx="3849429" cy="2135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289573"/>
            <a:ext cx="2163763" cy="2163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27"/>
          <a:stretch/>
        </p:blipFill>
        <p:spPr bwMode="auto">
          <a:xfrm>
            <a:off x="3438021" y="4798913"/>
            <a:ext cx="2163600" cy="18493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20" y="1915269"/>
            <a:ext cx="3997231" cy="26345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577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445376"/>
            <a:ext cx="2462400" cy="13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63437" y="376208"/>
            <a:ext cx="71611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Arial" pitchFamily="34" charset="0"/>
                <a:cs typeface="Arial" pitchFamily="34" charset="0"/>
              </a:rPr>
              <a:t>“ТУКАЙ - БЕЗНЕҢ КҮҢЕЛЛӘРДӘ”</a:t>
            </a:r>
            <a:endParaRPr lang="ru-RU" sz="2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072" y="2132856"/>
            <a:ext cx="2563200" cy="1922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7" r="17804" b="17482"/>
          <a:stretch/>
        </p:blipFill>
        <p:spPr bwMode="auto">
          <a:xfrm>
            <a:off x="6444208" y="4221088"/>
            <a:ext cx="2160240" cy="24076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42"/>
          <a:stretch/>
        </p:blipFill>
        <p:spPr bwMode="auto">
          <a:xfrm>
            <a:off x="1751877" y="4365104"/>
            <a:ext cx="3324179" cy="19311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62" y="2132856"/>
            <a:ext cx="2563286" cy="1922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611560" y="1311151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1600" b="1" dirty="0" smtClean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26 апрель </a:t>
            </a:r>
            <a:r>
              <a:rPr lang="ru-RU" sz="1600" dirty="0" err="1" smtClean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бөек</a:t>
            </a:r>
            <a:r>
              <a:rPr lang="ru-RU" sz="1600" dirty="0" smtClean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шагыйребез</a:t>
            </a:r>
            <a:r>
              <a:rPr lang="ru-RU" sz="1600" dirty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Габдулла</a:t>
            </a:r>
            <a:r>
              <a:rPr lang="ru-RU" sz="1600" b="1" dirty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 Тукай</a:t>
            </a:r>
            <a:r>
              <a:rPr lang="ru-RU" sz="1600" dirty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1600" dirty="0" err="1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тууының</a:t>
            </a:r>
            <a:r>
              <a:rPr lang="ru-RU" sz="1600" dirty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600" dirty="0" smtClean="0">
              <a:solidFill>
                <a:srgbClr val="333333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600" dirty="0" smtClean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135 </a:t>
            </a:r>
            <a:r>
              <a:rPr lang="ru-RU" sz="1600" dirty="0" err="1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еллыгын</a:t>
            </a:r>
            <a:r>
              <a:rPr lang="ru-RU" sz="1600" dirty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билгеләп</a:t>
            </a:r>
            <a:r>
              <a:rPr lang="ru-RU" sz="1600" dirty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үтә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2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445376"/>
            <a:ext cx="2462400" cy="13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939250" y="272261"/>
            <a:ext cx="71611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600" dirty="0" smtClean="0">
                <a:latin typeface="Arial" pitchFamily="34" charset="0"/>
                <a:cs typeface="Arial" pitchFamily="34" charset="0"/>
              </a:rPr>
              <a:t>МЕЖРЕГИОНАЛЬНЫЙ СЕМИНАР</a:t>
            </a:r>
            <a:endParaRPr lang="ru-RU" sz="2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41" b="32729"/>
          <a:stretch/>
        </p:blipFill>
        <p:spPr bwMode="auto">
          <a:xfrm>
            <a:off x="611211" y="1916832"/>
            <a:ext cx="3712168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0" t="39500" r="4607" b="36589"/>
          <a:stretch/>
        </p:blipFill>
        <p:spPr bwMode="auto">
          <a:xfrm>
            <a:off x="4667718" y="2276872"/>
            <a:ext cx="4166318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65" b="35635"/>
          <a:stretch/>
        </p:blipFill>
        <p:spPr bwMode="auto">
          <a:xfrm>
            <a:off x="1763688" y="4509320"/>
            <a:ext cx="3503373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9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96" r="3256" b="30923"/>
          <a:stretch/>
        </p:blipFill>
        <p:spPr bwMode="auto">
          <a:xfrm>
            <a:off x="5796136" y="4725144"/>
            <a:ext cx="3041507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17778" y="980728"/>
            <a:ext cx="76998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" pitchFamily="34" charset="0"/>
                <a:cs typeface="Arial" pitchFamily="34" charset="0"/>
              </a:rPr>
              <a:t>«ФДББС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шартларында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укучыларда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белем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һәм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тәрбия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бирүдә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милли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региональ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компонентлар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куллану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»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41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445376"/>
            <a:ext cx="2462400" cy="13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939250" y="272261"/>
            <a:ext cx="71611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600" dirty="0" smtClean="0">
                <a:latin typeface="Arial" pitchFamily="34" charset="0"/>
                <a:cs typeface="Arial" pitchFamily="34" charset="0"/>
              </a:rPr>
              <a:t>МЕЖРЕГИОНАЛЬНЫЙ СЕМИНАР</a:t>
            </a:r>
            <a:endParaRPr lang="ru-RU" sz="2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46" b="32377"/>
          <a:stretch/>
        </p:blipFill>
        <p:spPr bwMode="auto">
          <a:xfrm>
            <a:off x="98822" y="1434786"/>
            <a:ext cx="3225957" cy="185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42" b="35079"/>
          <a:stretch/>
        </p:blipFill>
        <p:spPr bwMode="auto">
          <a:xfrm>
            <a:off x="5074752" y="4775687"/>
            <a:ext cx="2886363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43" b="32189"/>
          <a:stretch/>
        </p:blipFill>
        <p:spPr bwMode="auto">
          <a:xfrm>
            <a:off x="860059" y="3802627"/>
            <a:ext cx="2843625" cy="19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03045" y="1628800"/>
            <a:ext cx="489654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УЧАСТНИКИ СЕМИНАРА: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Руководитель организации «Ак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калфак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» по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Ютазинскому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муниципальному району Аминова З.З.;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Методист по национальному образованию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Шаранского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муниципального района РБ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Галимова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Г.Ф.;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Учителя родного(татарского) языка и родной(татарской) литературы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Ютазинского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муниципального района РТ,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Шаранского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района РБ</a:t>
            </a:r>
          </a:p>
        </p:txBody>
      </p:sp>
    </p:spTree>
    <p:extLst>
      <p:ext uri="{BB962C8B-B14F-4D97-AF65-F5344CB8AC3E}">
        <p14:creationId xmlns:p14="http://schemas.microsoft.com/office/powerpoint/2010/main" val="157929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445376"/>
            <a:ext cx="2462400" cy="13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50672" y="116632"/>
            <a:ext cx="716114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cap="all" spc="400" dirty="0">
                <a:latin typeface="Arial" pitchFamily="34" charset="0"/>
                <a:cs typeface="Arial" pitchFamily="34" charset="0"/>
              </a:rPr>
              <a:t>Встреча со </a:t>
            </a:r>
            <a:endParaRPr lang="ru-RU" sz="2600" cap="all" spc="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600" cap="all" spc="400" dirty="0" smtClean="0">
                <a:latin typeface="Arial" pitchFamily="34" charset="0"/>
                <a:cs typeface="Arial" pitchFamily="34" charset="0"/>
              </a:rPr>
              <a:t>знаменитыми </a:t>
            </a:r>
            <a:r>
              <a:rPr lang="ru-RU" sz="2600" cap="all" spc="400" dirty="0">
                <a:latin typeface="Arial" pitchFamily="34" charset="0"/>
                <a:cs typeface="Arial" pitchFamily="34" charset="0"/>
              </a:rPr>
              <a:t>людьми</a:t>
            </a:r>
          </a:p>
        </p:txBody>
      </p:sp>
      <p:pic>
        <p:nvPicPr>
          <p:cNvPr id="6" name="Picture 3" descr="C:\Users\Учитель\Documents\фото\181913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3235" y="4365376"/>
            <a:ext cx="3277242" cy="21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G:\Новая папка\IMG_015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0" t="10906" r="12981" b="15331"/>
          <a:stretch/>
        </p:blipFill>
        <p:spPr bwMode="auto">
          <a:xfrm>
            <a:off x="1050547" y="1916832"/>
            <a:ext cx="2965424" cy="21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62" b="29425"/>
          <a:stretch/>
        </p:blipFill>
        <p:spPr>
          <a:xfrm>
            <a:off x="1835696" y="4545376"/>
            <a:ext cx="2543148" cy="18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2" descr="C:\Users\Фания\Desktop\фото школа\IMG_000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72"/>
          <a:stretch/>
        </p:blipFill>
        <p:spPr bwMode="auto">
          <a:xfrm>
            <a:off x="5190237" y="2096832"/>
            <a:ext cx="3021577" cy="18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1016547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Член союза художников Ибрагимов </a:t>
            </a:r>
            <a:r>
              <a:rPr lang="ru-RU" dirty="0" err="1" smtClean="0"/>
              <a:t>Камиль</a:t>
            </a:r>
            <a:r>
              <a:rPr lang="ru-RU" dirty="0" smtClean="0"/>
              <a:t> </a:t>
            </a:r>
            <a:r>
              <a:rPr lang="ru-RU" dirty="0" err="1" smtClean="0"/>
              <a:t>Набиахметович</a:t>
            </a:r>
            <a:r>
              <a:rPr lang="ru-RU" dirty="0" smtClean="0"/>
              <a:t>, Имам села </a:t>
            </a:r>
            <a:r>
              <a:rPr lang="ru-RU" dirty="0" err="1" smtClean="0"/>
              <a:t>Камиль</a:t>
            </a:r>
            <a:r>
              <a:rPr lang="ru-RU" dirty="0" smtClean="0"/>
              <a:t> Абдуллин, заслуженный работник культуры Татарстана </a:t>
            </a:r>
            <a:r>
              <a:rPr lang="ru-RU" dirty="0" err="1" smtClean="0"/>
              <a:t>Кашапова</a:t>
            </a:r>
            <a:r>
              <a:rPr lang="ru-RU" dirty="0" smtClean="0"/>
              <a:t> </a:t>
            </a:r>
            <a:r>
              <a:rPr lang="ru-RU" dirty="0" err="1" smtClean="0"/>
              <a:t>Зинфира</a:t>
            </a:r>
            <a:r>
              <a:rPr lang="ru-RU" dirty="0" smtClean="0"/>
              <a:t> </a:t>
            </a:r>
            <a:r>
              <a:rPr lang="ru-RU" dirty="0" err="1" smtClean="0"/>
              <a:t>Кашифовна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103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445376"/>
            <a:ext cx="2462400" cy="13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299290" y="332656"/>
            <a:ext cx="71611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cap="all" spc="400" dirty="0" smtClean="0">
                <a:latin typeface="Arial" pitchFamily="34" charset="0"/>
                <a:cs typeface="Arial" pitchFamily="34" charset="0"/>
              </a:rPr>
              <a:t>Результаты олимпиад</a:t>
            </a:r>
            <a:endParaRPr lang="ru-RU" sz="2600" cap="all" spc="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144417384"/>
              </p:ext>
            </p:extLst>
          </p:nvPr>
        </p:nvGraphicFramePr>
        <p:xfrm>
          <a:off x="179512" y="1628800"/>
          <a:ext cx="5832648" cy="3882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Picture 2" descr="C:\Users\Учитель\Pictures\инстаграм\2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1" t="18656" r="47338" b="9186"/>
          <a:stretch/>
        </p:blipFill>
        <p:spPr bwMode="auto">
          <a:xfrm>
            <a:off x="6134630" y="3356992"/>
            <a:ext cx="2854459" cy="3356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980728"/>
            <a:ext cx="79928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Arial" pitchFamily="34" charset="0"/>
                <a:cs typeface="Arial" pitchFamily="34" charset="0"/>
              </a:rPr>
              <a:t>Ученица 7 класса </a:t>
            </a:r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Зарипова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Алина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– призер заключительного этапа Республиканской олимпиады школьников по родной литературе для учащихся школ с родным языком обучения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73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445376"/>
            <a:ext cx="2462400" cy="13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227282" y="260648"/>
            <a:ext cx="71611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Arial" pitchFamily="34" charset="0"/>
                <a:cs typeface="Arial" pitchFamily="34" charset="0"/>
              </a:rPr>
              <a:t>ДОСТИЖЕНИЯ УЧАЩИХСЯ</a:t>
            </a:r>
            <a:endParaRPr lang="ru-RU" sz="2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5" r="5389" b="25426"/>
          <a:stretch/>
        </p:blipFill>
        <p:spPr bwMode="auto">
          <a:xfrm>
            <a:off x="755576" y="1052736"/>
            <a:ext cx="1752947" cy="1800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" t="19407" b="25901"/>
          <a:stretch/>
        </p:blipFill>
        <p:spPr bwMode="auto">
          <a:xfrm>
            <a:off x="827584" y="3186364"/>
            <a:ext cx="1755480" cy="18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951043" y="1412776"/>
            <a:ext cx="48965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«ТАТАР КЫЗЫ, ТАТАР ЕГЕТЕ – 2018!» </a:t>
            </a:r>
            <a:endParaRPr lang="ru-RU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Зарипова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Зарина,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Габдрафыйков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Наил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66890" y="5445224"/>
            <a:ext cx="49386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b="1" dirty="0"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ru-RU" b="1" dirty="0">
                <a:latin typeface="Arial" pitchFamily="34" charset="0"/>
                <a:cs typeface="Arial" pitchFamily="34" charset="0"/>
              </a:rPr>
              <a:t>«ТАТАР КЫЗЫ, ТАТАР ЕГЕТЕ –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2021!» </a:t>
            </a:r>
          </a:p>
          <a:p>
            <a:pPr lvl="0"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Юсупова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Раилә</a:t>
            </a:r>
            <a:r>
              <a:rPr lang="tt-RU" b="1" dirty="0" smtClean="0">
                <a:latin typeface="Arial" pitchFamily="34" charset="0"/>
                <a:cs typeface="Arial" pitchFamily="34" charset="0"/>
              </a:rPr>
              <a:t>, Валеев Камил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059832" y="3429000"/>
            <a:ext cx="53285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b="1" dirty="0"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ru-RU" b="1" dirty="0">
                <a:latin typeface="Arial" pitchFamily="34" charset="0"/>
                <a:cs typeface="Arial" pitchFamily="34" charset="0"/>
              </a:rPr>
              <a:t>«ТАТАР КЫЗЫ, ТАТАР ЕГЕТЕ –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2019!»  </a:t>
            </a:r>
          </a:p>
          <a:p>
            <a:pPr lvl="0" algn="ctr"/>
            <a:r>
              <a:rPr lang="ru-RU" b="1" dirty="0" err="1" smtClean="0">
                <a:latin typeface="Arial" pitchFamily="34" charset="0"/>
                <a:cs typeface="Arial" pitchFamily="34" charset="0"/>
              </a:rPr>
              <a:t>Шарафеева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Г</a:t>
            </a:r>
            <a:r>
              <a:rPr lang="tt-RU" b="1" dirty="0" smtClean="0">
                <a:latin typeface="Arial" pitchFamily="34" charset="0"/>
                <a:cs typeface="Arial" pitchFamily="34" charset="0"/>
              </a:rPr>
              <a:t>үзәл, Шакиров Илдар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8" t="21768" r="9752" b="29862"/>
          <a:stretch/>
        </p:blipFill>
        <p:spPr bwMode="auto">
          <a:xfrm>
            <a:off x="2771800" y="5005888"/>
            <a:ext cx="1756800" cy="17711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292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445376"/>
            <a:ext cx="2462400" cy="13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83266" y="344269"/>
            <a:ext cx="71611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cap="all" spc="400" dirty="0" smtClean="0">
                <a:latin typeface="Arial" pitchFamily="34" charset="0"/>
                <a:cs typeface="Arial" pitchFamily="34" charset="0"/>
              </a:rPr>
              <a:t>ДОСТИЖЕНИЯ УЧАЩИХСЯ</a:t>
            </a:r>
            <a:endParaRPr lang="ru-RU" sz="2600" cap="all" spc="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3" descr="C:\Users\Учитель\Documents\фото\221082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080" y="1340768"/>
            <a:ext cx="2619360" cy="1726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7" name="Picture 4" descr="C:\Users\Учитель\Documents\фото\188893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1340768"/>
            <a:ext cx="2619359" cy="1726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9" name="TextBox 8"/>
          <p:cNvSpPr txBox="1"/>
          <p:nvPr/>
        </p:nvSpPr>
        <p:spPr>
          <a:xfrm>
            <a:off x="4788024" y="3212976"/>
            <a:ext cx="43878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ru-RU" sz="1600" b="1" dirty="0">
                <a:latin typeface="Arial" pitchFamily="34" charset="0"/>
                <a:cs typeface="Arial" pitchFamily="34" charset="0"/>
              </a:rPr>
              <a:t>"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Сәйяр"балалар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һәм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яшүсмерләр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ru-R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театрлары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фестивале,</a:t>
            </a:r>
          </a:p>
          <a:p>
            <a:pPr lvl="0" algn="ctr"/>
            <a:r>
              <a:rPr lang="ru-RU" sz="1600" b="1" dirty="0">
                <a:latin typeface="Arial" pitchFamily="34" charset="0"/>
                <a:cs typeface="Arial" pitchFamily="34" charset="0"/>
              </a:rPr>
              <a:t> республика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этабы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latin typeface="Arial" pitchFamily="34" charset="0"/>
                <a:cs typeface="Arial" pitchFamily="34" charset="0"/>
              </a:rPr>
              <a:t>лауреатлары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2019ел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7544" y="3212976"/>
            <a:ext cx="43211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latin typeface="Arial" pitchFamily="34" charset="0"/>
                <a:cs typeface="Arial" pitchFamily="34" charset="0"/>
              </a:rPr>
              <a:t>"</a:t>
            </a:r>
            <a:r>
              <a:rPr lang="ru-RU" sz="1600" b="1" dirty="0" err="1" smtClean="0">
                <a:latin typeface="Arial" pitchFamily="34" charset="0"/>
                <a:cs typeface="Arial" pitchFamily="34" charset="0"/>
              </a:rPr>
              <a:t>Сәйяр"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балалар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һәм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яшүсмерләр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театрлары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фестивале,</a:t>
            </a:r>
          </a:p>
          <a:p>
            <a:pPr algn="ctr"/>
            <a:r>
              <a:rPr lang="ru-RU" sz="1600" b="1" dirty="0" smtClean="0">
                <a:latin typeface="Arial" pitchFamily="34" charset="0"/>
                <a:cs typeface="Arial" pitchFamily="34" charset="0"/>
              </a:rPr>
              <a:t> республика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этабы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latin typeface="Arial" pitchFamily="34" charset="0"/>
                <a:cs typeface="Arial" pitchFamily="34" charset="0"/>
              </a:rPr>
              <a:t>җиңүчеләре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, 2018 ел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75514" y="6021288"/>
            <a:ext cx="727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Arial" pitchFamily="34" charset="0"/>
                <a:cs typeface="Arial" pitchFamily="34" charset="0"/>
              </a:rPr>
              <a:t>"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Ата-ана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теле" II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Халыкара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белем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бирү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конкурсы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җиңүчеләре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, 2019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ел, 2020 ел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972" y="1196752"/>
            <a:ext cx="1995148" cy="2037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98" y="4149080"/>
            <a:ext cx="2472162" cy="17656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637" y="4149080"/>
            <a:ext cx="2434875" cy="1736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C:\Users\Учитель\Pictures\инстаграм\1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1" t="22254" r="41161" b="21453"/>
          <a:stretch/>
        </p:blipFill>
        <p:spPr bwMode="auto">
          <a:xfrm>
            <a:off x="3371456" y="4077072"/>
            <a:ext cx="2512915" cy="1808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137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445376"/>
            <a:ext cx="2462400" cy="13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299290" y="416277"/>
            <a:ext cx="71611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cap="all" spc="400" dirty="0" smtClean="0">
                <a:latin typeface="Arial" pitchFamily="34" charset="0"/>
                <a:cs typeface="Arial" pitchFamily="34" charset="0"/>
              </a:rPr>
              <a:t>ДОСТИЖЕНИЯ УЧАЩИХСЯ</a:t>
            </a:r>
            <a:endParaRPr lang="ru-RU" sz="2600" cap="all" spc="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C:\Users\Учитель\Documents\фото\174671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027669"/>
            <a:ext cx="3823449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Учитель\Documents\фото\201203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12217"/>
            <a:ext cx="3823449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Учитель\Pictures\2019\cbab3ca2609ceb33e078ee5054f53ec1_X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870091"/>
            <a:ext cx="1987593" cy="14906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4797152"/>
            <a:ext cx="44630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Лауреаты  конкурса молодых писателей </a:t>
            </a:r>
          </a:p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«Ил</a:t>
            </a:r>
            <a:r>
              <a:rPr lang="tt-RU" dirty="0">
                <a:latin typeface="Arial" pitchFamily="34" charset="0"/>
                <a:cs typeface="Arial" pitchFamily="34" charset="0"/>
              </a:rPr>
              <a:t>һам</a:t>
            </a:r>
            <a:r>
              <a:rPr lang="ru-RU" dirty="0">
                <a:latin typeface="Arial" pitchFamily="34" charset="0"/>
                <a:cs typeface="Arial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58667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445376"/>
            <a:ext cx="2462400" cy="13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899592" y="552162"/>
            <a:ext cx="756084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cap="all" spc="400" dirty="0">
                <a:latin typeface="Arial" pitchFamily="34" charset="0"/>
                <a:cs typeface="Arial" pitchFamily="34" charset="0"/>
              </a:rPr>
              <a:t>Муниципальный этап детского народного фестиваля </a:t>
            </a:r>
            <a:endParaRPr lang="ru-RU" sz="2600" cap="all" spc="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600" cap="all" spc="400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ru-RU" sz="2600" cap="all" spc="400" dirty="0">
                <a:latin typeface="Arial" pitchFamily="34" charset="0"/>
                <a:cs typeface="Arial" pitchFamily="34" charset="0"/>
              </a:rPr>
              <a:t>Без </a:t>
            </a:r>
            <a:r>
              <a:rPr lang="ru-RU" sz="2600" cap="all" spc="400" dirty="0" err="1">
                <a:latin typeface="Arial" pitchFamily="34" charset="0"/>
                <a:cs typeface="Arial" pitchFamily="34" charset="0"/>
              </a:rPr>
              <a:t>бергә</a:t>
            </a:r>
            <a:r>
              <a:rPr lang="ru-RU" sz="2600" cap="all" spc="400" dirty="0">
                <a:latin typeface="Arial" pitchFamily="34" charset="0"/>
                <a:cs typeface="Arial" pitchFamily="34" charset="0"/>
              </a:rPr>
              <a:t>»</a:t>
            </a:r>
          </a:p>
        </p:txBody>
      </p:sp>
      <p:pic>
        <p:nvPicPr>
          <p:cNvPr id="6" name="Picture 6" descr="C:\Users\Учитель\Documents\фото\228617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652" y="2133097"/>
            <a:ext cx="3672408" cy="2420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8" t="7473" r="16206"/>
          <a:stretch/>
        </p:blipFill>
        <p:spPr bwMode="auto">
          <a:xfrm>
            <a:off x="873601" y="2133097"/>
            <a:ext cx="2257802" cy="16030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1" r="12758"/>
          <a:stretch/>
        </p:blipFill>
        <p:spPr bwMode="auto">
          <a:xfrm>
            <a:off x="2002502" y="4033202"/>
            <a:ext cx="2283951" cy="16719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6" r="14454" b="7651"/>
          <a:stretch/>
        </p:blipFill>
        <p:spPr bwMode="auto">
          <a:xfrm>
            <a:off x="4860032" y="4869160"/>
            <a:ext cx="2252145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18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445376"/>
            <a:ext cx="2462400" cy="13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155274" y="272261"/>
            <a:ext cx="71611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cap="all" spc="400" dirty="0">
                <a:latin typeface="Arial" pitchFamily="34" charset="0"/>
                <a:cs typeface="Arial" pitchFamily="34" charset="0"/>
              </a:rPr>
              <a:t>Школьные проекты</a:t>
            </a:r>
          </a:p>
        </p:txBody>
      </p:sp>
      <p:pic>
        <p:nvPicPr>
          <p:cNvPr id="12" name="Picture 2" descr="C:\Users\Учитель\Pictures\инстаграм\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0" t="18845" r="40949" b="25883"/>
          <a:stretch/>
        </p:blipFill>
        <p:spPr bwMode="auto">
          <a:xfrm>
            <a:off x="1639043" y="4139800"/>
            <a:ext cx="2880320" cy="2025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 descr="E:\DCIM\102___04\IMG_0393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234" y="3645264"/>
            <a:ext cx="3207990" cy="21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024" y="1248031"/>
            <a:ext cx="3046951" cy="22179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209" y="1287821"/>
            <a:ext cx="4104456" cy="1421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331209" y="2793122"/>
            <a:ext cx="42732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ШУШЫ ЯКТАН, ШУШЫ ТУФРАКТАН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БЕЗ…»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11560" y="3604954"/>
            <a:ext cx="27621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«ШКОЛЬНЫЙ САД»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52120" y="5909210"/>
            <a:ext cx="30941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«ШКОЛЬНЫЙ МУЗЕЙ»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67744" y="6269250"/>
            <a:ext cx="17727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«БАЛАЧАК» </a:t>
            </a:r>
          </a:p>
        </p:txBody>
      </p:sp>
    </p:spTree>
    <p:extLst>
      <p:ext uri="{BB962C8B-B14F-4D97-AF65-F5344CB8AC3E}">
        <p14:creationId xmlns:p14="http://schemas.microsoft.com/office/powerpoint/2010/main" val="402765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445376"/>
            <a:ext cx="2462400" cy="13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155274" y="344269"/>
            <a:ext cx="71611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cap="all" spc="400" dirty="0" err="1" smtClean="0">
                <a:latin typeface="Arial" pitchFamily="34" charset="0"/>
                <a:cs typeface="Arial" pitchFamily="34" charset="0"/>
              </a:rPr>
              <a:t>ШкольныЙ</a:t>
            </a:r>
            <a:r>
              <a:rPr lang="ru-RU" sz="2600" cap="all" spc="400" dirty="0" smtClean="0">
                <a:latin typeface="Arial" pitchFamily="34" charset="0"/>
                <a:cs typeface="Arial" pitchFamily="34" charset="0"/>
              </a:rPr>
              <a:t> САЙТ</a:t>
            </a:r>
            <a:endParaRPr lang="ru-RU" sz="2600" cap="all" spc="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2" t="12551" r="10455" b="18594"/>
          <a:stretch/>
        </p:blipFill>
        <p:spPr bwMode="auto">
          <a:xfrm>
            <a:off x="800185" y="1484784"/>
            <a:ext cx="8188533" cy="38899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979712" y="5487615"/>
            <a:ext cx="58294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  <a:hlinkClick r:id="rId5"/>
              </a:rPr>
              <a:t>https://edu.tatar.ru/yutaza/mal-urussu/sch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2547682" y="5991671"/>
            <a:ext cx="5112568" cy="461665"/>
            <a:chOff x="2547682" y="5991671"/>
            <a:chExt cx="5112568" cy="461665"/>
          </a:xfrm>
        </p:grpSpPr>
        <p:sp>
          <p:nvSpPr>
            <p:cNvPr id="7" name="TextBox 6"/>
            <p:cNvSpPr txBox="1"/>
            <p:nvPr/>
          </p:nvSpPr>
          <p:spPr>
            <a:xfrm>
              <a:off x="2547682" y="5991671"/>
              <a:ext cx="51125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>
                  <a:latin typeface="Arial" pitchFamily="34" charset="0"/>
                  <a:cs typeface="Arial" pitchFamily="34" charset="0"/>
                </a:rPr>
                <a:t>mboumalourussinskyaoosh</a:t>
              </a:r>
              <a:endParaRPr lang="ru-RU" sz="24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" name="Picture 2" descr="https://www.pinclipart.com/picdir/big/538-5385580_logo-instagram-with-white-circle-background-png-free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>
                          <a14:foregroundMark x1="71760" y1="30496" x2="71760" y2="30496"/>
                          <a14:foregroundMark x1="57576" y1="36428" x2="57576" y2="3642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7399" y="6032871"/>
              <a:ext cx="348457" cy="3484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0732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5000"/>
                <a:lumOff val="45000"/>
                <a:alpha val="74000"/>
              </a:schemeClr>
            </a:gs>
            <a:gs pos="50000">
              <a:schemeClr val="accent3">
                <a:lumMod val="87000"/>
                <a:lumOff val="13000"/>
                <a:alpha val="97000"/>
              </a:schemeClr>
            </a:gs>
            <a:gs pos="100000">
              <a:schemeClr val="accent3">
                <a:lumMod val="55000"/>
                <a:lumOff val="45000"/>
                <a:alpha val="7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61856" y="44624"/>
            <a:ext cx="2462672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img2.freepng.ru/20190225/vaf/kisspng-clip-art-vector-graphics-image-design-portable-net-scrap-deco-vert-page-5-5c748c28c264c1.0953237015511419287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445376"/>
            <a:ext cx="2462400" cy="13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155274" y="2996952"/>
            <a:ext cx="7161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cap="all" spc="400" dirty="0" smtClean="0">
                <a:latin typeface="Arial" pitchFamily="34" charset="0"/>
                <a:cs typeface="Arial" pitchFamily="34" charset="0"/>
              </a:rPr>
              <a:t>СПАСИБО ЗА ВНИМАНИЕ!</a:t>
            </a:r>
            <a:endParaRPr lang="ru-RU" sz="3600" cap="all" spc="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10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565</TotalTime>
  <Words>726</Words>
  <Application>Microsoft Office PowerPoint</Application>
  <PresentationFormat>Экран (4:3)</PresentationFormat>
  <Paragraphs>115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«Мало-Уруссинская ООШ»</dc:title>
  <dc:creator>Учитель</dc:creator>
  <cp:lastModifiedBy>Учитель</cp:lastModifiedBy>
  <cp:revision>48</cp:revision>
  <dcterms:created xsi:type="dcterms:W3CDTF">2021-02-24T11:28:14Z</dcterms:created>
  <dcterms:modified xsi:type="dcterms:W3CDTF">2021-08-20T17:40:11Z</dcterms:modified>
</cp:coreProperties>
</file>